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5"/>
  </p:notesMasterIdLst>
  <p:handoutMasterIdLst>
    <p:handoutMasterId r:id="rId26"/>
  </p:handoutMasterIdLst>
  <p:sldIdLst>
    <p:sldId id="256" r:id="rId3"/>
    <p:sldId id="278" r:id="rId4"/>
    <p:sldId id="275" r:id="rId5"/>
    <p:sldId id="257" r:id="rId6"/>
    <p:sldId id="277" r:id="rId7"/>
    <p:sldId id="279" r:id="rId8"/>
    <p:sldId id="280" r:id="rId9"/>
    <p:sldId id="281" r:id="rId10"/>
    <p:sldId id="292" r:id="rId11"/>
    <p:sldId id="295" r:id="rId12"/>
    <p:sldId id="294" r:id="rId13"/>
    <p:sldId id="296" r:id="rId14"/>
    <p:sldId id="297" r:id="rId15"/>
    <p:sldId id="301" r:id="rId16"/>
    <p:sldId id="282" r:id="rId17"/>
    <p:sldId id="283" r:id="rId18"/>
    <p:sldId id="284" r:id="rId19"/>
    <p:sldId id="285" r:id="rId20"/>
    <p:sldId id="300" r:id="rId21"/>
    <p:sldId id="286" r:id="rId22"/>
    <p:sldId id="299"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49BD39"/>
    <a:srgbClr val="742117"/>
    <a:srgbClr val="D6E171"/>
    <a:srgbClr val="88AEEC"/>
    <a:srgbClr val="6E9CE8"/>
    <a:srgbClr val="4B85E3"/>
    <a:srgbClr val="FFFFFF"/>
    <a:srgbClr val="DA5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79661" autoAdjust="0"/>
  </p:normalViewPr>
  <p:slideViewPr>
    <p:cSldViewPr snapToGrid="0">
      <p:cViewPr varScale="1">
        <p:scale>
          <a:sx n="88" d="100"/>
          <a:sy n="88" d="100"/>
        </p:scale>
        <p:origin x="1470" y="84"/>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05/09/2024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05/09/2024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7</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xmlns="">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a:t>
            </a:r>
            <a:r>
              <a:rPr lang="it-IT" dirty="0" err="1"/>
              <a:t>is</a:t>
            </a:r>
            <a:r>
              <a:rPr lang="it-IT" dirty="0"/>
              <a:t> </a:t>
            </a:r>
            <a:r>
              <a:rPr lang="it-IT" dirty="0" err="1"/>
              <a:t>used</a:t>
            </a:r>
            <a:r>
              <a:rPr lang="it-IT" dirty="0"/>
              <a:t> </a:t>
            </a:r>
            <a:r>
              <a:rPr lang="it-IT" dirty="0" err="1"/>
              <a:t>because</a:t>
            </a:r>
            <a:r>
              <a:rPr lang="it-IT" dirty="0"/>
              <a:t> of </a:t>
            </a:r>
            <a:r>
              <a:rPr lang="it-IT" dirty="0" err="1"/>
              <a:t>its</a:t>
            </a:r>
            <a:r>
              <a:rPr lang="it-IT" dirty="0"/>
              <a:t> </a:t>
            </a:r>
            <a:r>
              <a:rPr lang="it-IT" dirty="0" err="1"/>
              <a:t>unique</a:t>
            </a:r>
            <a:r>
              <a:rPr lang="it-IT" dirty="0"/>
              <a:t> </a:t>
            </a:r>
            <a:r>
              <a:rPr lang="it-IT" dirty="0" err="1"/>
              <a:t>ability</a:t>
            </a:r>
            <a:r>
              <a:rPr lang="it-IT" dirty="0"/>
              <a:t> to </a:t>
            </a:r>
            <a:r>
              <a:rPr lang="it-IT" dirty="0" err="1"/>
              <a:t>disingenuously</a:t>
            </a:r>
            <a:r>
              <a:rPr lang="it-IT" dirty="0"/>
              <a:t> </a:t>
            </a:r>
            <a:r>
              <a:rPr lang="it-IT" dirty="0" err="1"/>
              <a:t>recognize</a:t>
            </a:r>
            <a:r>
              <a:rPr lang="it-IT" dirty="0"/>
              <a:t> </a:t>
            </a:r>
            <a:r>
              <a:rPr lang="it-IT" dirty="0" err="1"/>
              <a:t>sequences</a:t>
            </a:r>
            <a:r>
              <a:rPr lang="it-IT" dirty="0"/>
              <a:t> over </a:t>
            </a:r>
            <a:r>
              <a:rPr lang="it-IT" dirty="0" err="1"/>
              <a:t>extended</a:t>
            </a:r>
            <a:r>
              <a:rPr lang="it-IT" dirty="0"/>
              <a:t> </a:t>
            </a:r>
            <a:r>
              <a:rPr lang="it-IT" dirty="0" err="1"/>
              <a:t>periods</a:t>
            </a:r>
            <a:r>
              <a:rPr lang="it-IT" dirty="0"/>
              <a:t>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a:t>
            </a:r>
            <a:r>
              <a:rPr lang="it-IT" dirty="0" err="1"/>
              <a:t>is</a:t>
            </a:r>
            <a:r>
              <a:rPr lang="it-IT" dirty="0"/>
              <a:t> </a:t>
            </a:r>
            <a:r>
              <a:rPr lang="it-IT" dirty="0" err="1"/>
              <a:t>used</a:t>
            </a:r>
            <a:r>
              <a:rPr lang="it-IT" dirty="0"/>
              <a:t> for the </a:t>
            </a:r>
            <a:r>
              <a:rPr lang="it-IT" dirty="0" err="1"/>
              <a:t>extraction</a:t>
            </a:r>
            <a:r>
              <a:rPr lang="it-IT" dirty="0"/>
              <a:t> of features on the input data and </a:t>
            </a:r>
            <a:r>
              <a:rPr lang="it-IT" dirty="0" err="1"/>
              <a:t>merged</a:t>
            </a:r>
            <a:r>
              <a:rPr lang="it-IT" dirty="0"/>
              <a:t> </a:t>
            </a:r>
            <a:r>
              <a:rPr lang="it-IT" dirty="0" err="1"/>
              <a:t>then</a:t>
            </a:r>
            <a:r>
              <a:rPr lang="it-IT" dirty="0"/>
              <a:t> with the </a:t>
            </a:r>
            <a:r>
              <a:rPr lang="it-IT" dirty="0" err="1"/>
              <a:t>LSTMs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a:t>
            </a:r>
            <a:r>
              <a:rPr lang="it-IT" b="1" dirty="0" err="1"/>
              <a:t>Directional</a:t>
            </a:r>
            <a:r>
              <a:rPr lang="it-IT" b="1" dirty="0"/>
              <a:t> LSTM</a:t>
            </a:r>
            <a:r>
              <a:rPr lang="it-IT" dirty="0"/>
              <a:t>: A Bi-</a:t>
            </a:r>
            <a:r>
              <a:rPr lang="it-IT" dirty="0" err="1"/>
              <a:t>Directional</a:t>
            </a:r>
            <a:r>
              <a:rPr lang="it-IT" dirty="0"/>
              <a:t> LSTM </a:t>
            </a:r>
            <a:r>
              <a:rPr lang="it-IT" dirty="0" err="1"/>
              <a:t>is</a:t>
            </a:r>
            <a:r>
              <a:rPr lang="it-IT" dirty="0"/>
              <a:t> a </a:t>
            </a:r>
            <a:r>
              <a:rPr lang="it-IT" dirty="0" err="1"/>
              <a:t>sequential</a:t>
            </a:r>
            <a:r>
              <a:rPr lang="it-IT" dirty="0"/>
              <a:t> </a:t>
            </a:r>
            <a:r>
              <a:rPr lang="it-IT" dirty="0" err="1"/>
              <a:t>computational</a:t>
            </a:r>
            <a:r>
              <a:rPr lang="it-IT" dirty="0"/>
              <a:t> framework </a:t>
            </a:r>
            <a:r>
              <a:rPr lang="it-IT" dirty="0" err="1"/>
              <a:t>that</a:t>
            </a:r>
            <a:r>
              <a:rPr lang="it-IT" dirty="0"/>
              <a:t> </a:t>
            </a:r>
            <a:r>
              <a:rPr lang="it-IT" dirty="0" err="1"/>
              <a:t>consists</a:t>
            </a:r>
            <a:r>
              <a:rPr lang="it-IT" dirty="0"/>
              <a:t> of 2 LSTM, one of </a:t>
            </a:r>
            <a:r>
              <a:rPr lang="it-IT" dirty="0" err="1"/>
              <a:t>which</a:t>
            </a:r>
            <a:r>
              <a:rPr lang="it-IT" dirty="0"/>
              <a:t> </a:t>
            </a:r>
            <a:r>
              <a:rPr lang="it-IT" dirty="0" err="1"/>
              <a:t>receives</a:t>
            </a:r>
            <a:r>
              <a:rPr lang="it-IT" dirty="0"/>
              <a:t> the input in </a:t>
            </a:r>
            <a:r>
              <a:rPr lang="it-IT" dirty="0" err="1"/>
              <a:t>forward</a:t>
            </a:r>
            <a:r>
              <a:rPr lang="it-IT" dirty="0"/>
              <a:t> time </a:t>
            </a:r>
            <a:r>
              <a:rPr lang="it-IT" dirty="0" err="1"/>
              <a:t>order</a:t>
            </a:r>
            <a:r>
              <a:rPr lang="it-IT" dirty="0"/>
              <a:t> and the </a:t>
            </a:r>
            <a:r>
              <a:rPr lang="it-IT" dirty="0" err="1"/>
              <a:t>other</a:t>
            </a:r>
            <a:r>
              <a:rPr lang="it-IT" dirty="0"/>
              <a:t> </a:t>
            </a:r>
            <a:r>
              <a:rPr lang="it-IT" dirty="0" err="1"/>
              <a:t>receives</a:t>
            </a:r>
            <a:r>
              <a:rPr lang="it-IT" dirty="0"/>
              <a:t> the input in </a:t>
            </a:r>
            <a:r>
              <a:rPr lang="it-IT" dirty="0" err="1"/>
              <a:t>backward</a:t>
            </a:r>
            <a:r>
              <a:rPr lang="it-IT" dirty="0"/>
              <a:t> time </a:t>
            </a:r>
            <a:r>
              <a:rPr lang="it-IT" dirty="0" err="1"/>
              <a:t>order</a:t>
            </a:r>
            <a:r>
              <a:rPr lang="it-IT" dirty="0"/>
              <a:t>. The </a:t>
            </a:r>
            <a:r>
              <a:rPr lang="it-IT" dirty="0" err="1"/>
              <a:t>other</a:t>
            </a:r>
            <a:r>
              <a:rPr lang="it-IT" dirty="0"/>
              <a:t> parts of </a:t>
            </a:r>
            <a:r>
              <a:rPr lang="it-IT" dirty="0" err="1"/>
              <a:t>architecture</a:t>
            </a:r>
            <a:r>
              <a:rPr lang="it-IT" dirty="0"/>
              <a:t> are the </a:t>
            </a:r>
            <a:r>
              <a:rPr lang="it-IT" dirty="0" err="1"/>
              <a:t>same</a:t>
            </a:r>
            <a:r>
              <a:rPr lang="it-IT" dirty="0"/>
              <a:t> of the </a:t>
            </a:r>
            <a:r>
              <a:rPr lang="it-IT" dirty="0" err="1"/>
              <a:t>previous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a:t>
            </a:r>
            <a:r>
              <a:rPr lang="it-IT" dirty="0" err="1"/>
              <a:t>is</a:t>
            </a:r>
            <a:r>
              <a:rPr lang="it-IT" dirty="0"/>
              <a:t> </a:t>
            </a:r>
            <a:r>
              <a:rPr lang="it-IT" dirty="0" err="1"/>
              <a:t>used</a:t>
            </a:r>
            <a:r>
              <a:rPr lang="it-IT" dirty="0"/>
              <a:t> </a:t>
            </a:r>
            <a:r>
              <a:rPr lang="it-IT" dirty="0" err="1"/>
              <a:t>because</a:t>
            </a:r>
            <a:r>
              <a:rPr lang="it-IT" dirty="0"/>
              <a:t> of a </a:t>
            </a:r>
            <a:r>
              <a:rPr lang="it-IT" dirty="0" err="1"/>
              <a:t>less</a:t>
            </a:r>
            <a:r>
              <a:rPr lang="it-IT" dirty="0"/>
              <a:t> </a:t>
            </a:r>
            <a:r>
              <a:rPr lang="it-IT" dirty="0" err="1"/>
              <a:t>number</a:t>
            </a:r>
            <a:r>
              <a:rPr lang="it-IT" dirty="0"/>
              <a:t> of gates (</a:t>
            </a:r>
            <a:r>
              <a:rPr lang="it-IT" dirty="0" err="1"/>
              <a:t>than</a:t>
            </a:r>
            <a:r>
              <a:rPr lang="it-IT" dirty="0"/>
              <a:t> LSTM) and so for </a:t>
            </a:r>
            <a:r>
              <a:rPr lang="it-IT" dirty="0" err="1"/>
              <a:t>its</a:t>
            </a:r>
            <a:r>
              <a:rPr lang="it-IT" dirty="0"/>
              <a:t> </a:t>
            </a:r>
            <a:r>
              <a:rPr lang="it-IT" dirty="0" err="1"/>
              <a:t>less</a:t>
            </a:r>
            <a:r>
              <a:rPr lang="it-IT" dirty="0"/>
              <a:t> </a:t>
            </a:r>
            <a:r>
              <a:rPr lang="it-IT" dirty="0" err="1"/>
              <a:t>complexity</a:t>
            </a:r>
            <a:r>
              <a:rPr lang="it-IT" dirty="0"/>
              <a:t> (</a:t>
            </a:r>
            <a:r>
              <a:rPr lang="it-IT" dirty="0" err="1"/>
              <a:t>than</a:t>
            </a:r>
            <a:r>
              <a:rPr lang="it-IT" dirty="0"/>
              <a:t>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err="1"/>
              <a:t>Hybrid</a:t>
            </a:r>
            <a:r>
              <a:rPr lang="it-IT" b="1" dirty="0"/>
              <a:t> CNN-GRU-LSTM</a:t>
            </a:r>
            <a:r>
              <a:rPr lang="it-IT" dirty="0"/>
              <a:t>: </a:t>
            </a:r>
            <a:r>
              <a:rPr lang="it-IT" dirty="0" err="1"/>
              <a:t>Hybrid</a:t>
            </a:r>
            <a:r>
              <a:rPr lang="it-IT" dirty="0"/>
              <a:t> model </a:t>
            </a:r>
            <a:r>
              <a:rPr lang="it-IT" dirty="0" err="1"/>
              <a:t>is</a:t>
            </a:r>
            <a:r>
              <a:rPr lang="it-IT" dirty="0"/>
              <a:t> </a:t>
            </a:r>
            <a:r>
              <a:rPr lang="it-IT" dirty="0" err="1"/>
              <a:t>important</a:t>
            </a:r>
            <a:r>
              <a:rPr lang="it-IT" dirty="0"/>
              <a:t> to include the </a:t>
            </a:r>
            <a:r>
              <a:rPr lang="it-IT" dirty="0" err="1"/>
              <a:t>prevention</a:t>
            </a:r>
            <a:r>
              <a:rPr lang="it-IT" dirty="0"/>
              <a:t> from long-</a:t>
            </a:r>
            <a:r>
              <a:rPr lang="it-IT" dirty="0" err="1"/>
              <a:t>term</a:t>
            </a:r>
            <a:r>
              <a:rPr lang="it-IT" dirty="0"/>
              <a:t> </a:t>
            </a:r>
            <a:r>
              <a:rPr lang="it-IT" dirty="0" err="1"/>
              <a:t>dependency</a:t>
            </a:r>
            <a:r>
              <a:rPr lang="it-IT" dirty="0"/>
              <a:t> of LSTM, the feature </a:t>
            </a:r>
            <a:r>
              <a:rPr lang="it-IT" dirty="0" err="1"/>
              <a:t>extraction</a:t>
            </a:r>
            <a:r>
              <a:rPr lang="it-IT" dirty="0"/>
              <a:t> of CNN and the </a:t>
            </a:r>
            <a:r>
              <a:rPr lang="it-IT" dirty="0" err="1"/>
              <a:t>less</a:t>
            </a:r>
            <a:r>
              <a:rPr lang="it-IT" dirty="0"/>
              <a:t> </a:t>
            </a:r>
            <a:r>
              <a:rPr lang="it-IT" dirty="0" err="1"/>
              <a:t>complexity</a:t>
            </a:r>
            <a:r>
              <a:rPr lang="it-IT" dirty="0"/>
              <a:t> of GRU.</a:t>
            </a:r>
          </a:p>
          <a:p>
            <a:pPr marL="171450" indent="-171450">
              <a:buFont typeface="Arial" panose="020B0604020202020204" pitchFamily="34" charset="0"/>
              <a:buChar char="•"/>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14</a:t>
            </a:fld>
            <a:endParaRPr lang="it-IT"/>
          </a:p>
        </p:txBody>
      </p:sp>
    </p:spTree>
    <p:extLst>
      <p:ext uri="{BB962C8B-B14F-4D97-AF65-F5344CB8AC3E}">
        <p14:creationId xmlns:p14="http://schemas.microsoft.com/office/powerpoint/2010/main" val="317395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05/09/2024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05/09/2024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05/09/2024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05/09/2024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05/09/2024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05/09/2024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05/09/2024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05/09/2024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05/09/2024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05/09/2024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05/09/2024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05/09/2024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05/09/2024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bviewer.org/github/gubbriaco/soc-estimation/tree/master/" TargetMode="External"/><Relationship Id="rId2" Type="http://schemas.openxmlformats.org/officeDocument/2006/relationships/hyperlink" Target="https://github.com/gubbriaco/soc-estimation.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4" Type="http://schemas.openxmlformats.org/officeDocument/2006/relationships/hyperlink" Target="https://doi.org/10.1016/j.energy.2021.1206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707886"/>
          </a:xfrm>
          <a:prstGeom prst="rect">
            <a:avLst/>
          </a:prstGeom>
          <a:noFill/>
        </p:spPr>
        <p:txBody>
          <a:bodyPr wrap="square" rtlCol="0">
            <a:spAutoFit/>
          </a:bodyPr>
          <a:lstStyle/>
          <a:p>
            <a:pPr algn="ctr"/>
            <a:r>
              <a:rPr lang="it-IT" sz="2000" b="1" dirty="0">
                <a:latin typeface="Times New Roman" panose="02020603050405020304" pitchFamily="18" charset="0"/>
                <a:cs typeface="Times New Roman" panose="02020603050405020304" pitchFamily="18" charset="0"/>
              </a:rPr>
              <a:t>SOC </a:t>
            </a:r>
            <a:r>
              <a:rPr lang="it-IT" sz="2000" b="1" dirty="0" err="1">
                <a:latin typeface="Times New Roman" panose="02020603050405020304" pitchFamily="18" charset="0"/>
                <a:cs typeface="Times New Roman" panose="02020603050405020304" pitchFamily="18" charset="0"/>
              </a:rPr>
              <a:t>Estimation</a:t>
            </a:r>
            <a:r>
              <a:rPr lang="it-IT" sz="2000" b="1" dirty="0">
                <a:latin typeface="Times New Roman" panose="02020603050405020304" pitchFamily="18" charset="0"/>
                <a:cs typeface="Times New Roman" panose="02020603050405020304" pitchFamily="18" charset="0"/>
              </a:rPr>
              <a:t> Using the Feed-</a:t>
            </a:r>
            <a:r>
              <a:rPr lang="it-IT" sz="2000" b="1" dirty="0" err="1">
                <a:latin typeface="Times New Roman" panose="02020603050405020304" pitchFamily="18" charset="0"/>
                <a:cs typeface="Times New Roman" panose="02020603050405020304" pitchFamily="18" charset="0"/>
              </a:rPr>
              <a:t>Forward</a:t>
            </a:r>
            <a:r>
              <a:rPr lang="it-IT" sz="2000" b="1" dirty="0">
                <a:latin typeface="Times New Roman" panose="02020603050405020304" pitchFamily="18" charset="0"/>
                <a:cs typeface="Times New Roman" panose="02020603050405020304" pitchFamily="18" charset="0"/>
              </a:rPr>
              <a:t> Learning </a:t>
            </a:r>
            <a:r>
              <a:rPr lang="it-IT" sz="2000" b="1" dirty="0" err="1">
                <a:latin typeface="Times New Roman" panose="02020603050405020304" pitchFamily="18" charset="0"/>
                <a:cs typeface="Times New Roman" panose="02020603050405020304" pitchFamily="18" charset="0"/>
              </a:rPr>
              <a:t>Approach</a:t>
            </a:r>
            <a:r>
              <a:rPr lang="it-IT" sz="2000" b="1" dirty="0">
                <a:latin typeface="Times New Roman" panose="02020603050405020304" pitchFamily="18" charset="0"/>
                <a:cs typeface="Times New Roman" panose="02020603050405020304" pitchFamily="18" charset="0"/>
              </a:rPr>
              <a:t> and Machine Learning Techniques with </a:t>
            </a:r>
            <a:r>
              <a:rPr lang="it-IT" sz="2000" b="1" dirty="0" err="1">
                <a:latin typeface="Times New Roman" panose="02020603050405020304" pitchFamily="18" charset="0"/>
                <a:cs typeface="Times New Roman" panose="02020603050405020304" pitchFamily="18" charset="0"/>
              </a:rPr>
              <a:t>Explainable</a:t>
            </a:r>
            <a:r>
              <a:rPr lang="it-IT" sz="2000" b="1" dirty="0">
                <a:latin typeface="Times New Roman" panose="02020603050405020304" pitchFamily="18" charset="0"/>
                <a:cs typeface="Times New Roman" panose="02020603050405020304" pitchFamily="18" charset="0"/>
              </a:rPr>
              <a:t> </a:t>
            </a:r>
            <a:r>
              <a:rPr lang="it-IT" sz="2000" b="1" dirty="0" err="1">
                <a:latin typeface="Times New Roman" panose="02020603050405020304" pitchFamily="18" charset="0"/>
                <a:cs typeface="Times New Roman" panose="02020603050405020304" pitchFamily="18" charset="0"/>
              </a:rPr>
              <a:t>Artificial</a:t>
            </a:r>
            <a:r>
              <a:rPr lang="it-IT" sz="2000" b="1" dirty="0">
                <a:latin typeface="Times New Roman" panose="02020603050405020304" pitchFamily="18" charset="0"/>
                <a:cs typeface="Times New Roman" panose="02020603050405020304" pitchFamily="18" charset="0"/>
              </a:rPr>
              <a:t> Intelligence</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090622"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9285816" y="4211754"/>
            <a:ext cx="1815562"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Long Short-Time Memory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dirty="0"/>
              <a:t>The </a:t>
            </a:r>
            <a:r>
              <a:rPr lang="it-IT" dirty="0" err="1"/>
              <a:t>Gated</a:t>
            </a:r>
            <a:r>
              <a:rPr lang="it-IT" dirty="0"/>
              <a:t> </a:t>
            </a:r>
            <a:r>
              <a:rPr lang="it-IT" dirty="0" err="1"/>
              <a:t>Recurrent</a:t>
            </a:r>
            <a:r>
              <a:rPr lang="it-IT"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DF0329A1-A255-4342-622A-72F0E0FCD903}"/>
                  </a:ext>
                </a:extLst>
              </p:cNvPr>
              <p:cNvSpPr txBox="1"/>
              <p:nvPr/>
            </p:nvSpPr>
            <p:spPr>
              <a:xfrm>
                <a:off x="1924626" y="4776505"/>
                <a:ext cx="2538426" cy="15147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m:oMathPara>
                </a14:m>
                <a:endParaRPr lang="en-US" sz="1600" dirty="0"/>
              </a:p>
            </p:txBody>
          </p:sp>
        </mc:Choice>
        <mc:Fallback xmlns="">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924626" y="4776505"/>
                <a:ext cx="2538426" cy="1514710"/>
              </a:xfrm>
              <a:prstGeom prst="rect">
                <a:avLst/>
              </a:prstGeom>
              <a:blipFill>
                <a:blip r:embed="rId5"/>
                <a:stretch>
                  <a:fillRect l="-1683" r="-3125"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1898C45E-EED4-1F94-49C0-A9036F7D0C54}"/>
                  </a:ext>
                </a:extLst>
              </p:cNvPr>
              <p:cNvSpPr txBox="1"/>
              <p:nvPr/>
            </p:nvSpPr>
            <p:spPr>
              <a:xfrm>
                <a:off x="7169063" y="4730338"/>
                <a:ext cx="2747545" cy="1105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m:oMathPara>
                </a14:m>
                <a:endParaRPr lang="en-US" sz="1600" dirty="0"/>
              </a:p>
            </p:txBody>
          </p:sp>
        </mc:Choice>
        <mc:Fallback xmlns="">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7169063" y="4730338"/>
                <a:ext cx="2747545" cy="1105944"/>
              </a:xfrm>
              <a:prstGeom prst="rect">
                <a:avLst/>
              </a:prstGeom>
              <a:blipFill>
                <a:blip r:embed="rId6"/>
                <a:stretch>
                  <a:fillRect r="-19069"/>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259534"/>
            <a:chOff x="1250587" y="1847025"/>
            <a:chExt cx="9839747" cy="4699816"/>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699813"/>
              <a:chOff x="1250587" y="1847028"/>
              <a:chExt cx="1884039" cy="4699813"/>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250588" y="6071416"/>
                <a:ext cx="1864810"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LSTM</a:t>
                </a:r>
              </a:p>
              <a:p>
                <a:pPr algn="ctr"/>
                <a:r>
                  <a:rPr lang="it-IT" sz="1100" dirty="0" err="1"/>
                  <a:t>no_params</a:t>
                </a:r>
                <a:r>
                  <a:rPr lang="it-IT" sz="1100" dirty="0"/>
                  <a:t>: 9,513,729</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0" y="1847026"/>
              <a:ext cx="1846053" cy="4699815"/>
              <a:chOff x="3204950" y="1847026"/>
              <a:chExt cx="1846053" cy="4699815"/>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204950" y="6071416"/>
                <a:ext cx="1846052"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CNN-LSTM</a:t>
                </a:r>
              </a:p>
              <a:p>
                <a:pPr algn="ctr"/>
                <a:r>
                  <a:rPr lang="it-IT" sz="1100" dirty="0" err="1"/>
                  <a:t>no_params</a:t>
                </a:r>
                <a:r>
                  <a:rPr lang="it-IT" sz="1100" dirty="0"/>
                  <a:t>: 9,774,849</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4699816"/>
              <a:chOff x="5125520" y="1847025"/>
              <a:chExt cx="1908894" cy="4699816"/>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893857"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CNN-Bi-Directional LSTM</a:t>
                </a:r>
              </a:p>
              <a:p>
                <a:pPr algn="ctr"/>
                <a:r>
                  <a:rPr lang="it-IT" sz="1100" dirty="0" err="1"/>
                  <a:t>no_params</a:t>
                </a:r>
                <a:r>
                  <a:rPr lang="it-IT" sz="1100" dirty="0"/>
                  <a:t>: 22,101,761</a:t>
                </a:r>
                <a:endParaRPr lang="en-US" sz="1100" dirty="0"/>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684310"/>
              <a:chOff x="7108930" y="1847026"/>
              <a:chExt cx="1812693" cy="468431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116447" y="6055911"/>
                <a:ext cx="1797658"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GRU</a:t>
                </a:r>
              </a:p>
              <a:p>
                <a:pPr algn="ctr"/>
                <a:r>
                  <a:rPr lang="it-IT" sz="1100" dirty="0" err="1"/>
                  <a:t>no_params</a:t>
                </a:r>
                <a:r>
                  <a:rPr lang="it-IT" sz="1100" dirty="0"/>
                  <a:t>: 1,729,217</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4699814"/>
              <a:chOff x="8996139" y="1847026"/>
              <a:chExt cx="2094195" cy="4699814"/>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5"/>
                <a:ext cx="1908873"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Hybrid CNN-GRU-LSTM</a:t>
                </a:r>
              </a:p>
              <a:p>
                <a:pPr algn="ctr"/>
                <a:r>
                  <a:rPr lang="it-IT" sz="1100" dirty="0" err="1"/>
                  <a:t>no_params</a:t>
                </a:r>
                <a:r>
                  <a:rPr lang="it-IT" sz="1100" dirty="0"/>
                  <a:t>: 925,313</a:t>
                </a:r>
                <a:endParaRPr lang="en-US" sz="1100" dirty="0"/>
              </a:p>
            </p:txBody>
          </p:sp>
        </p:grpSp>
      </p:grpSp>
    </p:spTree>
    <p:extLst>
      <p:ext uri="{BB962C8B-B14F-4D97-AF65-F5344CB8AC3E}">
        <p14:creationId xmlns:p14="http://schemas.microsoft.com/office/powerpoint/2010/main" val="197105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34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Data </a:t>
            </a:r>
            <a:r>
              <a:rPr lang="it-IT" sz="4800" b="1" dirty="0" err="1">
                <a:solidFill>
                  <a:schemeClr val="tx1"/>
                </a:solidFill>
                <a:latin typeface="Times New Roman" panose="02020603050405020304" pitchFamily="18" charset="0"/>
                <a:cs typeface="Times New Roman" panose="02020603050405020304" pitchFamily="18" charset="0"/>
              </a:rPr>
              <a:t>collection</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analysis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4846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Deep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324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Machine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2574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Kalman</a:t>
            </a:r>
            <a:r>
              <a:rPr lang="it-IT" sz="4800" b="1" dirty="0">
                <a:solidFill>
                  <a:schemeClr val="tx1"/>
                </a:solidFill>
                <a:latin typeface="Times New Roman" panose="02020603050405020304" pitchFamily="18" charset="0"/>
                <a:cs typeface="Times New Roman" panose="02020603050405020304" pitchFamily="18" charset="0"/>
              </a:rPr>
              <a:t> filter</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4784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6710" cy="1450757"/>
          </a:xfrm>
        </p:spPr>
        <p:txBody>
          <a:bodyPr/>
          <a:lstStyle/>
          <a:p>
            <a:r>
              <a:rPr lang="it-IT" b="1" dirty="0" err="1">
                <a:solidFill>
                  <a:schemeClr val="tx1"/>
                </a:solidFill>
                <a:latin typeface="Times New Roman" panose="02020603050405020304" pitchFamily="18" charset="0"/>
                <a:cs typeface="Times New Roman" panose="02020603050405020304" pitchFamily="18" charset="0"/>
              </a:rPr>
              <a:t>Observed</a:t>
            </a:r>
            <a:r>
              <a:rPr lang="it-IT" b="1" dirty="0">
                <a:solidFill>
                  <a:schemeClr val="tx1"/>
                </a:solidFill>
                <a:latin typeface="Times New Roman" panose="02020603050405020304" pitchFamily="18" charset="0"/>
                <a:cs typeface="Times New Roman" panose="02020603050405020304" pitchFamily="18" charset="0"/>
              </a:rPr>
              <a:t> and </a:t>
            </a:r>
            <a:r>
              <a:rPr lang="it-IT" b="1" dirty="0" err="1">
                <a:solidFill>
                  <a:schemeClr val="tx1"/>
                </a:solidFill>
                <a:latin typeface="Times New Roman" panose="02020603050405020304" pitchFamily="18" charset="0"/>
                <a:cs typeface="Times New Roman" panose="02020603050405020304" pitchFamily="18" charset="0"/>
              </a:rPr>
              <a:t>predicted</a:t>
            </a:r>
            <a:r>
              <a:rPr lang="it-IT" b="1" dirty="0">
                <a:solidFill>
                  <a:schemeClr val="tx1"/>
                </a:solidFill>
                <a:latin typeface="Times New Roman" panose="02020603050405020304" pitchFamily="18" charset="0"/>
                <a:cs typeface="Times New Roman" panose="02020603050405020304" pitchFamily="18" charset="0"/>
              </a:rPr>
              <a:t> SOC </a:t>
            </a:r>
            <a:r>
              <a:rPr lang="it-IT" b="1" dirty="0" err="1">
                <a:solidFill>
                  <a:schemeClr val="tx1"/>
                </a:solidFill>
                <a:latin typeface="Times New Roman" panose="02020603050405020304" pitchFamily="18" charset="0"/>
                <a:cs typeface="Times New Roman" panose="02020603050405020304" pitchFamily="18" charset="0"/>
              </a:rPr>
              <a:t>values</a:t>
            </a:r>
            <a:r>
              <a:rPr lang="it-IT" b="1" dirty="0">
                <a:solidFill>
                  <a:schemeClr val="tx1"/>
                </a:solidFill>
                <a:latin typeface="Times New Roman" panose="02020603050405020304" pitchFamily="18" charset="0"/>
                <a:cs typeface="Times New Roman" panose="02020603050405020304" pitchFamily="18" charset="0"/>
              </a:rPr>
              <a:t> from the test data</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6526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Access to GitHub Repository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2">
                  <a:extLst>
                    <a:ext uri="{A12FA001-AC4F-418D-AE19-62706E023703}">
                      <ahyp:hlinkClr xmlns:ahyp="http://schemas.microsoft.com/office/drawing/2018/hyperlinkcolor" val="tx"/>
                    </a:ext>
                  </a:extLst>
                </a:hlinkClick>
              </a:rPr>
              <a:t>github.com/</a:t>
            </a:r>
            <a:r>
              <a:rPr lang="it-IT" dirty="0" err="1">
                <a:solidFill>
                  <a:srgbClr val="CC9900"/>
                </a:solidFill>
                <a:hlinkClick r:id="rId2">
                  <a:extLst>
                    <a:ext uri="{A12FA001-AC4F-418D-AE19-62706E023703}">
                      <ahyp:hlinkClr xmlns:ahyp="http://schemas.microsoft.com/office/drawing/2018/hyperlinkcolor" val="tx"/>
                    </a:ext>
                  </a:extLst>
                </a:hlinkClick>
              </a:rPr>
              <a:t>gubbriaco</a:t>
            </a:r>
            <a:r>
              <a:rPr lang="it-IT" dirty="0">
                <a:solidFill>
                  <a:srgbClr val="CC9900"/>
                </a:solidFill>
                <a:hlinkClick r:id="rId2">
                  <a:extLst>
                    <a:ext uri="{A12FA001-AC4F-418D-AE19-62706E023703}">
                      <ahyp:hlinkClr xmlns:ahyp="http://schemas.microsoft.com/office/drawing/2018/hyperlinkcolor" val="tx"/>
                    </a:ext>
                  </a:extLst>
                </a:hlinkClick>
              </a:rPr>
              <a:t>/</a:t>
            </a:r>
            <a:r>
              <a:rPr lang="it-IT" dirty="0" err="1">
                <a:solidFill>
                  <a:srgbClr val="CC9900"/>
                </a:solidFill>
                <a:hlinkClick r:id="rId2">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3">
                  <a:extLst>
                    <a:ext uri="{A12FA001-AC4F-418D-AE19-62706E023703}">
                      <ahyp:hlinkClr xmlns:ahyp="http://schemas.microsoft.com/office/drawing/2018/hyperlinkcolor" val="tx"/>
                    </a:ext>
                  </a:extLst>
                </a:hlinkClick>
              </a:rPr>
              <a:t>nbviewer.org/</a:t>
            </a:r>
            <a:r>
              <a:rPr lang="it-IT" dirty="0" err="1">
                <a:solidFill>
                  <a:srgbClr val="CC9900"/>
                </a:solidFill>
                <a:hlinkClick r:id="rId3">
                  <a:extLst>
                    <a:ext uri="{A12FA001-AC4F-418D-AE19-62706E023703}">
                      <ahyp:hlinkClr xmlns:ahyp="http://schemas.microsoft.com/office/drawing/2018/hyperlinkcolor" val="tx"/>
                    </a:ext>
                  </a:extLst>
                </a:hlinkClick>
              </a:rPr>
              <a:t>github</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tree</a:t>
            </a:r>
            <a:r>
              <a:rPr lang="it-IT" dirty="0">
                <a:solidFill>
                  <a:srgbClr val="CC9900"/>
                </a:solidFill>
                <a:hlinkClick r:id="rId3">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Metrics</a:t>
            </a:r>
            <a:r>
              <a:rPr lang="it-IT" sz="4800" b="1" dirty="0">
                <a:solidFill>
                  <a:schemeClr val="tx1"/>
                </a:solidFill>
                <a:latin typeface="Times New Roman" panose="02020603050405020304" pitchFamily="18" charset="0"/>
                <a:cs typeface="Times New Roman" panose="02020603050405020304" pitchFamily="18" charset="0"/>
              </a:rPr>
              <a:t> of the models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4246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8001000" cy="1450757"/>
          </a:xfrm>
        </p:spPr>
        <p:txBody>
          <a:bodyPr>
            <a:normAutofit/>
          </a:bodyPr>
          <a:lstStyle/>
          <a:p>
            <a:r>
              <a:rPr lang="it-IT" b="1" dirty="0" err="1">
                <a:solidFill>
                  <a:schemeClr val="tx1"/>
                </a:solidFill>
                <a:latin typeface="Times New Roman" panose="02020603050405020304" pitchFamily="18" charset="0"/>
                <a:cs typeface="Times New Roman" panose="02020603050405020304" pitchFamily="18" charset="0"/>
              </a:rPr>
              <a:t>Explaining</a:t>
            </a:r>
            <a:r>
              <a:rPr lang="it-IT" b="1" dirty="0">
                <a:solidFill>
                  <a:schemeClr val="tx1"/>
                </a:solidFill>
                <a:latin typeface="Times New Roman" panose="02020603050405020304" pitchFamily="18" charset="0"/>
                <a:cs typeface="Times New Roman" panose="02020603050405020304" pitchFamily="18" charset="0"/>
              </a:rPr>
              <a:t> the FNN model with </a:t>
            </a:r>
            <a:r>
              <a:rPr lang="it-IT" b="1" dirty="0" err="1">
                <a:solidFill>
                  <a:schemeClr val="tx1"/>
                </a:solidFill>
                <a:latin typeface="Times New Roman" panose="02020603050405020304" pitchFamily="18" charset="0"/>
                <a:cs typeface="Times New Roman" panose="02020603050405020304" pitchFamily="18" charset="0"/>
              </a:rPr>
              <a:t>Explainable</a:t>
            </a:r>
            <a:r>
              <a:rPr lang="it-IT" b="1" dirty="0">
                <a:solidFill>
                  <a:schemeClr val="tx1"/>
                </a:solidFill>
                <a:latin typeface="Times New Roman" panose="02020603050405020304" pitchFamily="18" charset="0"/>
                <a:cs typeface="Times New Roman" panose="02020603050405020304" pitchFamily="18" charset="0"/>
              </a:rPr>
              <a:t> AI</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7377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err="1">
                <a:solidFill>
                  <a:srgbClr val="CC9900"/>
                </a:solidFill>
                <a:hlinkClick r:id="rId3">
                  <a:extLst>
                    <a:ext uri="{A12FA001-AC4F-418D-AE19-62706E023703}">
                      <ahyp:hlinkClr xmlns:ahyp="http://schemas.microsoft.com/office/drawing/2018/hyperlinkcolor" val="tx"/>
                    </a:ext>
                  </a:extLst>
                </a:hlinkClick>
              </a:rPr>
              <a:t>Kollmeyer</a:t>
            </a:r>
            <a:r>
              <a:rPr lang="it-IT" dirty="0">
                <a:solidFill>
                  <a:srgbClr val="CC9900"/>
                </a:solidFill>
                <a:hlinkClick r:id="rId3">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3">
                  <a:extLst>
                    <a:ext uri="{A12FA001-AC4F-418D-AE19-62706E023703}">
                      <ahyp:hlinkClr xmlns:ahyp="http://schemas.microsoft.com/office/drawing/2018/hyperlinkcolor" val="tx"/>
                    </a:ext>
                  </a:extLst>
                </a:hlinkClick>
              </a:rPr>
              <a:t>Skells</a:t>
            </a:r>
            <a:r>
              <a:rPr lang="it-IT" dirty="0">
                <a:solidFill>
                  <a:srgbClr val="CC9900"/>
                </a:solidFill>
                <a:hlinkClick r:id="rId3">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3">
                  <a:extLst>
                    <a:ext uri="{A12FA001-AC4F-418D-AE19-62706E023703}">
                      <ahyp:hlinkClr xmlns:ahyp="http://schemas.microsoft.com/office/drawing/2018/hyperlinkcolor" val="tx"/>
                    </a:ext>
                  </a:extLst>
                </a:hlinkClick>
              </a:rPr>
              <a:t>Li-ion</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Data and </a:t>
            </a:r>
            <a:r>
              <a:rPr lang="it-IT" dirty="0" err="1">
                <a:solidFill>
                  <a:srgbClr val="CC9900"/>
                </a:solidFill>
                <a:hlinkClick r:id="rId3">
                  <a:extLst>
                    <a:ext uri="{A12FA001-AC4F-418D-AE19-62706E023703}">
                      <ahyp:hlinkClr xmlns:ahyp="http://schemas.microsoft.com/office/drawing/2018/hyperlinkcolor" val="tx"/>
                    </a:ext>
                  </a:extLst>
                </a:hlinkClick>
              </a:rPr>
              <a:t>Example</a:t>
            </a:r>
            <a:r>
              <a:rPr lang="it-IT" dirty="0">
                <a:solidFill>
                  <a:srgbClr val="CC9900"/>
                </a:solidFill>
                <a:hlinkClick r:id="rId3">
                  <a:extLst>
                    <a:ext uri="{A12FA001-AC4F-418D-AE19-62706E023703}">
                      <ahyp:hlinkClr xmlns:ahyp="http://schemas.microsoft.com/office/drawing/2018/hyperlinkcolor" val="tx"/>
                    </a:ext>
                  </a:extLst>
                </a:hlinkClick>
              </a:rPr>
              <a:t> Deep </a:t>
            </a:r>
            <a:r>
              <a:rPr lang="it-IT" dirty="0" err="1">
                <a:solidFill>
                  <a:srgbClr val="CC9900"/>
                </a:solidFill>
                <a:hlinkClick r:id="rId3">
                  <a:extLst>
                    <a:ext uri="{A12FA001-AC4F-418D-AE19-62706E023703}">
                      <ahyp:hlinkClr xmlns:ahyp="http://schemas.microsoft.com/office/drawing/2018/hyperlinkcolor" val="tx"/>
                    </a:ext>
                  </a:extLst>
                </a:hlinkClick>
              </a:rPr>
              <a:t>Neural</a:t>
            </a:r>
            <a:r>
              <a:rPr lang="it-IT" dirty="0">
                <a:solidFill>
                  <a:srgbClr val="CC9900"/>
                </a:solidFill>
                <a:hlinkClick r:id="rId3">
                  <a:extLst>
                    <a:ext uri="{A12FA001-AC4F-418D-AE19-62706E023703}">
                      <ahyp:hlinkClr xmlns:ahyp="http://schemas.microsoft.com/office/drawing/2018/hyperlinkcolor" val="tx"/>
                    </a:ext>
                  </a:extLst>
                </a:hlinkClick>
              </a:rPr>
              <a:t> Network </a:t>
            </a:r>
            <a:r>
              <a:rPr lang="it-IT" dirty="0" err="1">
                <a:solidFill>
                  <a:srgbClr val="CC9900"/>
                </a:solidFill>
                <a:hlinkClick r:id="rId3">
                  <a:extLst>
                    <a:ext uri="{A12FA001-AC4F-418D-AE19-62706E023703}">
                      <ahyp:hlinkClr xmlns:ahyp="http://schemas.microsoft.com/office/drawing/2018/hyperlinkcolor" val="tx"/>
                    </a:ext>
                  </a:extLst>
                </a:hlinkClick>
              </a:rPr>
              <a:t>xEV</a:t>
            </a:r>
            <a:r>
              <a:rPr lang="it-IT" dirty="0">
                <a:solidFill>
                  <a:srgbClr val="CC9900"/>
                </a:solidFill>
                <a:hlinkClick r:id="rId3">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3">
                  <a:extLst>
                    <a:ext uri="{A12FA001-AC4F-418D-AE19-62706E023703}">
                      <ahyp:hlinkClr xmlns:ahyp="http://schemas.microsoft.com/office/drawing/2018/hyperlinkcolor" val="tx"/>
                    </a:ext>
                  </a:extLst>
                </a:hlinkClick>
              </a:rPr>
              <a:t>Mendeley</a:t>
            </a:r>
            <a:r>
              <a:rPr lang="it-IT" dirty="0">
                <a:solidFill>
                  <a:srgbClr val="CC9900"/>
                </a:solidFill>
                <a:hlinkClick r:id="rId3">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4">
                  <a:extLst>
                    <a:ext uri="{A12FA001-AC4F-418D-AE19-62706E023703}">
                      <ahyp:hlinkClr xmlns:ahyp="http://schemas.microsoft.com/office/drawing/2018/hyperlinkcolor" val="tx"/>
                    </a:ext>
                  </a:extLst>
                </a:hlinkClick>
              </a:rPr>
              <a:t>Chen, Zheng &amp; Zhao, </a:t>
            </a:r>
            <a:r>
              <a:rPr lang="it-IT" dirty="0" err="1">
                <a:solidFill>
                  <a:srgbClr val="CC9900"/>
                </a:solidFill>
                <a:hlinkClick r:id="rId4">
                  <a:extLst>
                    <a:ext uri="{A12FA001-AC4F-418D-AE19-62706E023703}">
                      <ahyp:hlinkClr xmlns:ahyp="http://schemas.microsoft.com/office/drawing/2018/hyperlinkcolor" val="tx"/>
                    </a:ext>
                  </a:extLst>
                </a:hlinkClick>
              </a:rPr>
              <a:t>Hongqian</a:t>
            </a:r>
            <a:r>
              <a:rPr lang="it-IT" dirty="0">
                <a:solidFill>
                  <a:srgbClr val="CC9900"/>
                </a:solidFill>
                <a:hlinkClick r:id="rId4">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4">
                  <a:extLst>
                    <a:ext uri="{A12FA001-AC4F-418D-AE19-62706E023703}">
                      <ahyp:hlinkClr xmlns:ahyp="http://schemas.microsoft.com/office/drawing/2018/hyperlinkcolor" val="tx"/>
                    </a:ext>
                  </a:extLst>
                </a:hlinkClick>
              </a:rPr>
              <a:t>Yuanjian</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Shen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Jiangwei</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Liu</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Yonggang</a:t>
            </a:r>
            <a:r>
              <a:rPr lang="it-IT" dirty="0">
                <a:solidFill>
                  <a:srgbClr val="CC9900"/>
                </a:solidFill>
                <a:hlinkClick r:id="rId4">
                  <a:extLst>
                    <a:ext uri="{A12FA001-AC4F-418D-AE19-62706E023703}">
                      <ahyp:hlinkClr xmlns:ahyp="http://schemas.microsoft.com/office/drawing/2018/hyperlinkcolor" val="tx"/>
                    </a:ext>
                  </a:extLst>
                </a:hlinkClick>
              </a:rPr>
              <a:t>. (2021). </a:t>
            </a:r>
            <a:r>
              <a:rPr lang="it-IT" dirty="0" err="1">
                <a:solidFill>
                  <a:srgbClr val="CC9900"/>
                </a:solidFill>
                <a:hlinkClick r:id="rId4">
                  <a:extLst>
                    <a:ext uri="{A12FA001-AC4F-418D-AE19-62706E023703}">
                      <ahyp:hlinkClr xmlns:ahyp="http://schemas.microsoft.com/office/drawing/2018/hyperlinkcolor" val="tx"/>
                    </a:ext>
                  </a:extLst>
                </a:hlinkClick>
              </a:rPr>
              <a:t>Synthetic</a:t>
            </a:r>
            <a:r>
              <a:rPr lang="it-IT" dirty="0">
                <a:solidFill>
                  <a:srgbClr val="CC9900"/>
                </a:solidFill>
                <a:hlinkClick r:id="rId4">
                  <a:extLst>
                    <a:ext uri="{A12FA001-AC4F-418D-AE19-62706E023703}">
                      <ahyp:hlinkClr xmlns:ahyp="http://schemas.microsoft.com/office/drawing/2018/hyperlinkcolor" val="tx"/>
                    </a:ext>
                  </a:extLst>
                </a:hlinkClick>
              </a:rPr>
              <a:t> Stage of </a:t>
            </a:r>
            <a:r>
              <a:rPr lang="it-IT" dirty="0" err="1">
                <a:solidFill>
                  <a:srgbClr val="CC9900"/>
                </a:solidFill>
                <a:hlinkClick r:id="rId4">
                  <a:extLst>
                    <a:ext uri="{A12FA001-AC4F-418D-AE19-62706E023703}">
                      <ahyp:hlinkClr xmlns:ahyp="http://schemas.microsoft.com/office/drawing/2018/hyperlinkcolor" val="tx"/>
                    </a:ext>
                  </a:extLst>
                </a:hlinkClick>
              </a:rPr>
              <a:t>Charge</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Estimation</a:t>
            </a:r>
            <a:r>
              <a:rPr lang="it-IT" dirty="0">
                <a:solidFill>
                  <a:srgbClr val="CC9900"/>
                </a:solidFill>
                <a:hlinkClick r:id="rId4">
                  <a:extLst>
                    <a:ext uri="{A12FA001-AC4F-418D-AE19-62706E023703}">
                      <ahyp:hlinkClr xmlns:ahyp="http://schemas.microsoft.com/office/drawing/2018/hyperlinkcolor" val="tx"/>
                    </a:ext>
                  </a:extLst>
                </a:hlinkClick>
              </a:rPr>
              <a:t> for </a:t>
            </a:r>
            <a:r>
              <a:rPr lang="it-IT" dirty="0" err="1">
                <a:solidFill>
                  <a:srgbClr val="CC9900"/>
                </a:solidFill>
                <a:hlinkClick r:id="rId4">
                  <a:extLst>
                    <a:ext uri="{A12FA001-AC4F-418D-AE19-62706E023703}">
                      <ahyp:hlinkClr xmlns:ahyp="http://schemas.microsoft.com/office/drawing/2018/hyperlinkcolor" val="tx"/>
                    </a:ext>
                  </a:extLst>
                </a:hlinkClick>
              </a:rPr>
              <a:t>Lithium-ion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Batteries</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Based</a:t>
            </a:r>
            <a:r>
              <a:rPr lang="it-IT" dirty="0">
                <a:solidFill>
                  <a:srgbClr val="CC9900"/>
                </a:solidFill>
                <a:hlinkClick r:id="rId4">
                  <a:extLst>
                    <a:ext uri="{A12FA001-AC4F-418D-AE19-62706E023703}">
                      <ahyp:hlinkClr xmlns:ahyp="http://schemas.microsoft.com/office/drawing/2018/hyperlinkcolor" val="tx"/>
                    </a:ext>
                  </a:extLst>
                </a:hlinkClick>
              </a:rPr>
              <a:t> on Long Short-</a:t>
            </a:r>
            <a:r>
              <a:rPr lang="it-IT" dirty="0" err="1">
                <a:solidFill>
                  <a:srgbClr val="CC9900"/>
                </a:solidFill>
                <a:hlinkClick r:id="rId4">
                  <a:extLst>
                    <a:ext uri="{A12FA001-AC4F-418D-AE19-62706E023703}">
                      <ahyp:hlinkClr xmlns:ahyp="http://schemas.microsoft.com/office/drawing/2018/hyperlinkcolor" val="tx"/>
                    </a:ext>
                  </a:extLst>
                </a:hlinkClick>
              </a:rPr>
              <a:t>Term</a:t>
            </a:r>
            <a:r>
              <a:rPr lang="it-IT" dirty="0">
                <a:solidFill>
                  <a:srgbClr val="CC9900"/>
                </a:solidFill>
                <a:hlinkClick r:id="rId4">
                  <a:extLst>
                    <a:ext uri="{A12FA001-AC4F-418D-AE19-62706E023703}">
                      <ahyp:hlinkClr xmlns:ahyp="http://schemas.microsoft.com/office/drawing/2018/hyperlinkcolor" val="tx"/>
                    </a:ext>
                  </a:extLst>
                </a:hlinkClick>
              </a:rPr>
              <a:t> Memory Network </a:t>
            </a:r>
            <a:r>
              <a:rPr lang="it-IT" dirty="0" err="1">
                <a:solidFill>
                  <a:srgbClr val="CC9900"/>
                </a:solidFill>
                <a:hlinkClick r:id="rId4">
                  <a:extLst>
                    <a:ext uri="{A12FA001-AC4F-418D-AE19-62706E023703}">
                      <ahyp:hlinkClr xmlns:ahyp="http://schemas.microsoft.com/office/drawing/2018/hyperlinkcolor" val="tx"/>
                    </a:ext>
                  </a:extLst>
                </a:hlinkClick>
              </a:rPr>
              <a:t>Modeling</a:t>
            </a:r>
            <a:r>
              <a:rPr lang="it-IT" dirty="0">
                <a:solidFill>
                  <a:srgbClr val="CC9900"/>
                </a:solidFill>
                <a:hlinkClick r:id="rId4">
                  <a:extLst>
                    <a:ext uri="{A12FA001-AC4F-418D-AE19-62706E023703}">
                      <ahyp:hlinkClr xmlns:ahyp="http://schemas.microsoft.com/office/drawing/2018/hyperlinkcolor" val="tx"/>
                    </a:ext>
                  </a:extLst>
                </a:hlinkClick>
              </a:rPr>
              <a:t> and </a:t>
            </a:r>
            <a:r>
              <a:rPr lang="it-IT" dirty="0" err="1">
                <a:solidFill>
                  <a:srgbClr val="CC9900"/>
                </a:solidFill>
                <a:hlinkClick r:id="rId4">
                  <a:extLst>
                    <a:ext uri="{A12FA001-AC4F-418D-AE19-62706E023703}">
                      <ahyp:hlinkClr xmlns:ahyp="http://schemas.microsoft.com/office/drawing/2018/hyperlinkcolor" val="tx"/>
                    </a:ext>
                  </a:extLst>
                </a:hlinkClick>
              </a:rPr>
              <a:t>Adaptive</a:t>
            </a:r>
            <a:r>
              <a:rPr lang="it-IT" dirty="0">
                <a:solidFill>
                  <a:srgbClr val="CC9900"/>
                </a:solidFill>
                <a:hlinkClick r:id="rId4">
                  <a:extLst>
                    <a:ext uri="{A12FA001-AC4F-418D-AE19-62706E023703}">
                      <ahyp:hlinkClr xmlns:ahyp="http://schemas.microsoft.com/office/drawing/2018/hyperlinkcolor" val="tx"/>
                    </a:ext>
                  </a:extLst>
                </a:hlinkClick>
              </a:rPr>
              <a:t> H-Infinity Filter.</a:t>
            </a:r>
            <a:endParaRPr lang="it-IT" dirty="0">
              <a:solidFill>
                <a:srgbClr val="CC9900"/>
              </a:solidFill>
            </a:endParaRPr>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dirty="0"/>
              <a:t>Data </a:t>
            </a:r>
            <a:r>
              <a:rPr lang="it-IT" dirty="0" err="1"/>
              <a:t>collection</a:t>
            </a:r>
            <a:r>
              <a:rPr lang="it-IT" dirty="0"/>
              <a:t> and </a:t>
            </a:r>
            <a:r>
              <a:rPr lang="it-IT" dirty="0" err="1"/>
              <a:t>analysis</a:t>
            </a:r>
            <a:endParaRPr lang="it-IT" dirty="0"/>
          </a:p>
          <a:p>
            <a:pPr marL="544068" lvl="1" indent="-342900" algn="just">
              <a:buFont typeface="+mj-lt"/>
              <a:buAutoNum type="arabicPeriod"/>
            </a:pPr>
            <a:r>
              <a:rPr lang="it-IT" dirty="0"/>
              <a:t>Deep learning techniques</a:t>
            </a:r>
          </a:p>
          <a:p>
            <a:pPr marL="544068" lvl="1" indent="-342900" algn="just">
              <a:buFont typeface="+mj-lt"/>
              <a:buAutoNum type="arabicPeriod"/>
            </a:pPr>
            <a:r>
              <a:rPr lang="it-IT" dirty="0"/>
              <a:t>Machine learning </a:t>
            </a:r>
            <a:r>
              <a:rPr lang="it-IT" dirty="0" err="1"/>
              <a:t>techiques</a:t>
            </a:r>
            <a:endParaRPr lang="it-IT" dirty="0"/>
          </a:p>
          <a:p>
            <a:pPr marL="544068" lvl="1" indent="-342900" algn="just">
              <a:buFont typeface="+mj-lt"/>
              <a:buAutoNum type="arabicPeriod"/>
            </a:pPr>
            <a:r>
              <a:rPr lang="it-IT" dirty="0" err="1"/>
              <a:t>Kalman</a:t>
            </a:r>
            <a:r>
              <a:rPr lang="it-IT" dirty="0"/>
              <a:t> filter</a:t>
            </a:r>
          </a:p>
          <a:p>
            <a:pPr marL="544068" lvl="1" indent="-342900" algn="just">
              <a:buFont typeface="+mj-lt"/>
              <a:buAutoNum type="arabicPeriod"/>
            </a:pPr>
            <a:r>
              <a:rPr lang="it-IT" dirty="0" err="1"/>
              <a:t>Observed</a:t>
            </a:r>
            <a:r>
              <a:rPr lang="it-IT" dirty="0"/>
              <a:t> and </a:t>
            </a:r>
            <a:r>
              <a:rPr lang="it-IT" dirty="0" err="1"/>
              <a:t>predicted</a:t>
            </a:r>
            <a:r>
              <a:rPr lang="it-IT" dirty="0"/>
              <a:t> SOC </a:t>
            </a:r>
            <a:r>
              <a:rPr lang="it-IT" dirty="0" err="1"/>
              <a:t>values</a:t>
            </a:r>
            <a:r>
              <a:rPr lang="it-IT" dirty="0"/>
              <a:t> from the test data</a:t>
            </a:r>
          </a:p>
          <a:p>
            <a:pPr marL="544068" lvl="1" indent="-342900" algn="just">
              <a:buFont typeface="+mj-lt"/>
              <a:buAutoNum type="arabicPeriod"/>
            </a:pPr>
            <a:r>
              <a:rPr lang="it-IT" dirty="0" err="1"/>
              <a:t>Metrics</a:t>
            </a:r>
            <a:r>
              <a:rPr lang="it-IT" dirty="0"/>
              <a:t> of the models</a:t>
            </a:r>
          </a:p>
          <a:p>
            <a:pPr marL="544068" lvl="1" indent="-342900" algn="just">
              <a:buFont typeface="+mj-lt"/>
              <a:buAutoNum type="arabicPeriod"/>
            </a:pPr>
            <a:r>
              <a:rPr lang="it-IT" dirty="0" err="1"/>
              <a:t>Explaining</a:t>
            </a:r>
            <a:r>
              <a:rPr lang="it-IT" dirty="0"/>
              <a:t> the FNN model with </a:t>
            </a:r>
            <a:r>
              <a:rPr lang="it-IT" dirty="0" err="1"/>
              <a:t>Explainable</a:t>
            </a:r>
            <a:r>
              <a:rPr lang="it-IT" dirty="0"/>
              <a:t> AI</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p:grpSp>
        <p:nvGrpSpPr>
          <p:cNvPr id="15" name="Gruppo 14">
            <a:extLst>
              <a:ext uri="{FF2B5EF4-FFF2-40B4-BE49-F238E27FC236}">
                <a16:creationId xmlns:a16="http://schemas.microsoft.com/office/drawing/2014/main" id="{3DC65AB2-8A9C-6054-3E57-6349A07C4249}"/>
              </a:ext>
            </a:extLst>
          </p:cNvPr>
          <p:cNvGrpSpPr/>
          <p:nvPr/>
        </p:nvGrpSpPr>
        <p:grpSpPr>
          <a:xfrm>
            <a:off x="2072504" y="1967696"/>
            <a:ext cx="2914772" cy="3512525"/>
            <a:chOff x="1097280" y="1967696"/>
            <a:chExt cx="2914772" cy="3512525"/>
          </a:xfrm>
        </p:grpSpPr>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7696"/>
                  <a:ext cx="2914772" cy="646331"/>
                </a:xfrm>
                <a:prstGeom prst="rect">
                  <a:avLst/>
                </a:prstGeom>
                <a:noFill/>
              </p:spPr>
              <p:txBody>
                <a:bodyPr wrap="none" rtlCol="0">
                  <a:spAutoFit/>
                </a:bodyPr>
                <a:lstStyle/>
                <a:p>
                  <a:r>
                    <a:rPr lang="it-IT" dirty="0"/>
                    <a:t>Open Circuit Voltage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𝑂𝐶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𝑆𝑂𝐶</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7696"/>
                  <a:ext cx="2914772" cy="646331"/>
                </a:xfrm>
                <a:prstGeom prst="rect">
                  <a:avLst/>
                </a:prstGeom>
                <a:blipFill>
                  <a:blip r:embed="rId3"/>
                  <a:stretch>
                    <a:fillRect l="-1883" t="-5660" r="-1046"/>
                  </a:stretch>
                </a:blipFill>
              </p:spPr>
              <p:txBody>
                <a:bodyPr/>
                <a:lstStyle/>
                <a:p>
                  <a:r>
                    <a:rPr lang="en-US">
                      <a:noFill/>
                    </a:rPr>
                    <a:t> </a:t>
                  </a:r>
                </a:p>
              </p:txBody>
            </p:sp>
          </mc:Fallback>
        </mc:AlternateContent>
        <p:pic>
          <p:nvPicPr>
            <p:cNvPr id="14" name="Immagine 13" descr="Immagine che contiene diagramma, linea, Diagramma, testo&#10;&#10;Descrizione generata automaticamente">
              <a:extLst>
                <a:ext uri="{FF2B5EF4-FFF2-40B4-BE49-F238E27FC236}">
                  <a16:creationId xmlns:a16="http://schemas.microsoft.com/office/drawing/2014/main" id="{D9C61D57-471F-2423-DC3C-CA23FBDC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14027"/>
              <a:ext cx="2914772" cy="2866194"/>
            </a:xfrm>
            <a:prstGeom prst="rect">
              <a:avLst/>
            </a:prstGeom>
          </p:spPr>
        </p:pic>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EBA638D-412D-2AEA-570A-6D00C294AE4B}"/>
                  </a:ext>
                </a:extLst>
              </p:cNvPr>
              <p:cNvSpPr txBox="1"/>
              <p:nvPr/>
            </p:nvSpPr>
            <p:spPr>
              <a:xfrm>
                <a:off x="6620717" y="1967696"/>
                <a:ext cx="3350533" cy="943785"/>
              </a:xfrm>
              <a:prstGeom prst="rect">
                <a:avLst/>
              </a:prstGeom>
              <a:noFill/>
            </p:spPr>
            <p:txBody>
              <a:bodyPr wrap="none" rtlCol="0">
                <a:spAutoFit/>
              </a:bodyPr>
              <a:lstStyle/>
              <a:p>
                <a:r>
                  <a:rPr lang="it-IT" dirty="0"/>
                  <a:t>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6620717" y="1967696"/>
                <a:ext cx="3350533" cy="943785"/>
              </a:xfrm>
              <a:prstGeom prst="rect">
                <a:avLst/>
              </a:prstGeom>
              <a:blipFill>
                <a:blip r:embed="rId5"/>
                <a:stretch>
                  <a:fillRect l="-1455" t="-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349795A-DE2A-064D-D567-393E0FB555FE}"/>
                  </a:ext>
                </a:extLst>
              </p:cNvPr>
              <p:cNvSpPr txBox="1"/>
              <p:nvPr/>
            </p:nvSpPr>
            <p:spPr>
              <a:xfrm>
                <a:off x="6472471" y="4047124"/>
                <a:ext cx="3647024" cy="1220783"/>
              </a:xfrm>
              <a:prstGeom prst="rect">
                <a:avLst/>
              </a:prstGeom>
              <a:noFill/>
            </p:spPr>
            <p:txBody>
              <a:bodyPr wrap="none" rtlCol="0">
                <a:spAutoFit/>
              </a:bodyPr>
              <a:lstStyle/>
              <a:p>
                <a:r>
                  <a:rPr lang="it-IT" dirty="0"/>
                  <a:t>Modified 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sSup>
                        <m:sSupPr>
                          <m:ctrlPr>
                            <a:rPr lang="it-IT" b="0" i="1" smtClean="0">
                              <a:latin typeface="Cambria Math" panose="02040503050406030204" pitchFamily="18" charset="0"/>
                              <a:ea typeface="Cambria Math" panose="02040503050406030204" pitchFamily="18" charset="0"/>
                            </a:rPr>
                          </m:ctrlPr>
                        </m:sSupPr>
                        <m:e>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0</m:t>
                          </m:r>
                        </m:sub>
                      </m:sSub>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6472471" y="4047124"/>
                <a:ext cx="3647024" cy="1220783"/>
              </a:xfrm>
              <a:prstGeom prst="rect">
                <a:avLst/>
              </a:prstGeom>
              <a:blipFill>
                <a:blip r:embed="rId6"/>
                <a:stretch>
                  <a:fillRect l="-1505" t="-3000" r="-669"/>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201168" lvl="1" indent="0" algn="just">
              <a:buNone/>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2334</TotalTime>
  <Words>2678</Words>
  <Application>Microsoft Office PowerPoint</Application>
  <PresentationFormat>Widescreen</PresentationFormat>
  <Paragraphs>158</Paragraphs>
  <Slides>22</Slides>
  <Notes>9</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Calibri Light</vt:lpstr>
      <vt:lpstr>Cambria Math</vt:lpstr>
      <vt:lpstr>Open Sans</vt:lpstr>
      <vt:lpstr>Open Sans</vt:lpstr>
      <vt:lpstr>Times New Roman</vt:lpstr>
      <vt:lpstr>Retrospettivo</vt:lpstr>
      <vt:lpstr>Personalizza struttura</vt:lpstr>
      <vt:lpstr>Presentazione standard di PowerPoint</vt:lpstr>
      <vt:lpstr>Access to GitHub Repository</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Synthetic Stage of Charge Estimation for Lithium-ion Batteries Based on Long Short-Term Memory Network Modeling and Adaptive H-Infinity Filter</vt:lpstr>
      <vt:lpstr>Data collection and analysis</vt:lpstr>
      <vt:lpstr>Deep Learning Techniques</vt:lpstr>
      <vt:lpstr>Machine Learning Techniques</vt:lpstr>
      <vt:lpstr>Kalman filter</vt:lpstr>
      <vt:lpstr>Observed and predicted SOC values from the test data</vt:lpstr>
      <vt:lpstr>Metrics of the models</vt:lpstr>
      <vt:lpstr>Explaining the FNN model with Explainable AI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136</cp:revision>
  <cp:lastPrinted>2022-11-28T08:56:24Z</cp:lastPrinted>
  <dcterms:created xsi:type="dcterms:W3CDTF">2022-11-23T21:58:37Z</dcterms:created>
  <dcterms:modified xsi:type="dcterms:W3CDTF">2024-09-05T14:14:34Z</dcterms:modified>
</cp:coreProperties>
</file>